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3"/>
  </p:notesMasterIdLst>
  <p:handoutMasterIdLst>
    <p:handoutMasterId r:id="rId24"/>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60" r:id="rId16"/>
    <p:sldId id="2076137924" r:id="rId17"/>
    <p:sldId id="2076137935" r:id="rId18"/>
    <p:sldId id="2076137959" r:id="rId19"/>
    <p:sldId id="2076137958" r:id="rId20"/>
    <p:sldId id="2076137920" r:id="rId21"/>
    <p:sldId id="2076137921" r:id="rId22"/>
  </p:sldIdLst>
  <p:sldSz cx="12436475" cy="6994525"/>
  <p:notesSz cx="6858000" cy="9144000"/>
  <p:custDataLst>
    <p:tags r:id="rId2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60"/>
            <p14:sldId id="2076137924"/>
            <p14:sldId id="2076137935"/>
            <p14:sldId id="2076137959"/>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3FF"/>
    <a:srgbClr val="86B9FE"/>
    <a:srgbClr val="8AC1EB"/>
    <a:srgbClr val="0078D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57888" autoAdjust="0"/>
  </p:normalViewPr>
  <p:slideViewPr>
    <p:cSldViewPr>
      <p:cViewPr varScale="1">
        <p:scale>
          <a:sx n="111" d="100"/>
          <a:sy n="111" d="100"/>
        </p:scale>
        <p:origin x="3264" y="91"/>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5:02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5:02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5:02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7968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6414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3.sv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sv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BB29-FDC0-41EA-888E-B9BB38E01C0D}"/>
              </a:ext>
            </a:extLst>
          </p:cNvPr>
          <p:cNvSpPr>
            <a:spLocks noGrp="1"/>
          </p:cNvSpPr>
          <p:nvPr>
            <p:ph type="title"/>
          </p:nvPr>
        </p:nvSpPr>
        <p:spPr/>
        <p:txBody>
          <a:bodyPr/>
          <a:lstStyle/>
          <a:p>
            <a:r>
              <a:rPr lang="en-US" dirty="0"/>
              <a:t>Integrated SQL Pool connectivity</a:t>
            </a:r>
          </a:p>
        </p:txBody>
      </p:sp>
      <p:sp>
        <p:nvSpPr>
          <p:cNvPr id="3" name="Text Placeholder 2">
            <a:extLst>
              <a:ext uri="{FF2B5EF4-FFF2-40B4-BE49-F238E27FC236}">
                <a16:creationId xmlns:a16="http://schemas.microsoft.com/office/drawing/2014/main" id="{29BA2B29-2847-4567-AA1E-97ECDD751372}"/>
              </a:ext>
            </a:extLst>
          </p:cNvPr>
          <p:cNvSpPr>
            <a:spLocks noGrp="1"/>
          </p:cNvSpPr>
          <p:nvPr>
            <p:ph type="body" sz="quarter" idx="10"/>
          </p:nvPr>
        </p:nvSpPr>
        <p:spPr>
          <a:xfrm>
            <a:off x="598148" y="1462924"/>
            <a:ext cx="5543889" cy="3447098"/>
          </a:xfrm>
        </p:spPr>
        <p:txBody>
          <a:bodyPr/>
          <a:lstStyle/>
          <a:p>
            <a:r>
              <a:rPr lang="en-US" sz="2000" dirty="0">
                <a:latin typeface="+mn-lt"/>
              </a:rPr>
              <a:t>The </a:t>
            </a:r>
            <a:r>
              <a:rPr lang="en-US" sz="2000" b="1" dirty="0" err="1">
                <a:latin typeface="+mn-lt"/>
              </a:rPr>
              <a:t>sqlanalytics</a:t>
            </a:r>
            <a:r>
              <a:rPr lang="en-US" sz="2000" dirty="0">
                <a:latin typeface="+mn-lt"/>
              </a:rPr>
              <a:t> spark provider</a:t>
            </a:r>
          </a:p>
          <a:p>
            <a:endParaRPr lang="en-US" sz="2000" dirty="0">
              <a:latin typeface="+mn-lt"/>
            </a:endParaRPr>
          </a:p>
          <a:p>
            <a:endParaRPr lang="en-US" sz="2000" dirty="0">
              <a:latin typeface="+mn-lt"/>
            </a:endParaRPr>
          </a:p>
          <a:p>
            <a:r>
              <a:rPr lang="en-US" sz="2000" dirty="0">
                <a:latin typeface="+mn-lt"/>
              </a:rPr>
              <a:t>Run SQL queries on a SQL Pool from Spark</a:t>
            </a:r>
          </a:p>
          <a:p>
            <a:endParaRPr lang="en-US" sz="2000" dirty="0">
              <a:latin typeface="+mn-lt"/>
            </a:endParaRPr>
          </a:p>
          <a:p>
            <a:endParaRPr lang="en-US" sz="2000" dirty="0">
              <a:latin typeface="+mn-lt"/>
            </a:endParaRPr>
          </a:p>
          <a:p>
            <a:r>
              <a:rPr lang="en-US" sz="2000" dirty="0">
                <a:latin typeface="+mn-lt"/>
              </a:rPr>
              <a:t>Runs transparent </a:t>
            </a:r>
            <a:r>
              <a:rPr lang="en-US" sz="2000" dirty="0" err="1">
                <a:latin typeface="+mn-lt"/>
              </a:rPr>
              <a:t>Polybase</a:t>
            </a:r>
            <a:r>
              <a:rPr lang="en-US" sz="2000" dirty="0">
                <a:latin typeface="+mn-lt"/>
              </a:rPr>
              <a:t>-enabled data integration process behind the scenes, using a private staging area on the primary workspace data lake</a:t>
            </a:r>
          </a:p>
        </p:txBody>
      </p:sp>
      <p:pic>
        <p:nvPicPr>
          <p:cNvPr id="4" name="Picture 3">
            <a:extLst>
              <a:ext uri="{FF2B5EF4-FFF2-40B4-BE49-F238E27FC236}">
                <a16:creationId xmlns:a16="http://schemas.microsoft.com/office/drawing/2014/main" id="{0FC2DD94-51B2-44A4-B563-F7EF825BEB47}"/>
              </a:ext>
            </a:extLst>
          </p:cNvPr>
          <p:cNvPicPr>
            <a:picLocks noChangeAspect="1"/>
          </p:cNvPicPr>
          <p:nvPr/>
        </p:nvPicPr>
        <p:blipFill>
          <a:blip r:embed="rId3"/>
          <a:stretch>
            <a:fillRect/>
          </a:stretch>
        </p:blipFill>
        <p:spPr>
          <a:xfrm>
            <a:off x="6218237" y="1126888"/>
            <a:ext cx="4584338" cy="1050864"/>
          </a:xfrm>
          <a:prstGeom prst="rect">
            <a:avLst/>
          </a:prstGeom>
        </p:spPr>
      </p:pic>
      <p:pic>
        <p:nvPicPr>
          <p:cNvPr id="5" name="Picture 4">
            <a:extLst>
              <a:ext uri="{FF2B5EF4-FFF2-40B4-BE49-F238E27FC236}">
                <a16:creationId xmlns:a16="http://schemas.microsoft.com/office/drawing/2014/main" id="{8F6B0517-13C0-4352-BB76-36E9D0EA3484}"/>
              </a:ext>
            </a:extLst>
          </p:cNvPr>
          <p:cNvPicPr>
            <a:picLocks noChangeAspect="1"/>
          </p:cNvPicPr>
          <p:nvPr/>
        </p:nvPicPr>
        <p:blipFill>
          <a:blip r:embed="rId4"/>
          <a:stretch>
            <a:fillRect/>
          </a:stretch>
        </p:blipFill>
        <p:spPr>
          <a:xfrm>
            <a:off x="6218238" y="2273313"/>
            <a:ext cx="4343091" cy="2916528"/>
          </a:xfrm>
          <a:prstGeom prst="rect">
            <a:avLst/>
          </a:prstGeom>
        </p:spPr>
      </p:pic>
      <p:pic>
        <p:nvPicPr>
          <p:cNvPr id="6" name="Picture 5">
            <a:extLst>
              <a:ext uri="{FF2B5EF4-FFF2-40B4-BE49-F238E27FC236}">
                <a16:creationId xmlns:a16="http://schemas.microsoft.com/office/drawing/2014/main" id="{C376E94F-A080-4CC9-8A52-E5772312CBCC}"/>
              </a:ext>
            </a:extLst>
          </p:cNvPr>
          <p:cNvPicPr>
            <a:picLocks noChangeAspect="1"/>
          </p:cNvPicPr>
          <p:nvPr/>
        </p:nvPicPr>
        <p:blipFill>
          <a:blip r:embed="rId5"/>
          <a:stretch>
            <a:fillRect/>
          </a:stretch>
        </p:blipFill>
        <p:spPr>
          <a:xfrm>
            <a:off x="26557" y="5189841"/>
            <a:ext cx="12436475" cy="1804684"/>
          </a:xfrm>
          <a:prstGeom prst="rect">
            <a:avLst/>
          </a:prstGeom>
        </p:spPr>
      </p:pic>
    </p:spTree>
    <p:extLst>
      <p:ext uri="{BB962C8B-B14F-4D97-AF65-F5344CB8AC3E}">
        <p14:creationId xmlns:p14="http://schemas.microsoft.com/office/powerpoint/2010/main" val="37310852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287462"/>
            <a:ext cx="11239464" cy="1551347"/>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447576" y="1138473"/>
            <a:ext cx="6428261" cy="2176445"/>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608475" y="1677191"/>
            <a:ext cx="3400433" cy="1239412"/>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635456" y="4671285"/>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642124" y="5644788"/>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5075237" y="466700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72211" y="4652890"/>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570249" y="4667009"/>
            <a:ext cx="1331346" cy="171355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5087405" y="5644788"/>
            <a:ext cx="2305050" cy="73577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14496" y="2730779"/>
            <a:ext cx="476183" cy="476183"/>
          </a:xfrm>
          <a:prstGeom prst="rect">
            <a:avLst/>
          </a:prstGeom>
        </p:spPr>
      </p:pic>
      <p:grpSp>
        <p:nvGrpSpPr>
          <p:cNvPr id="69" name="Group 68">
            <a:extLst>
              <a:ext uri="{FF2B5EF4-FFF2-40B4-BE49-F238E27FC236}">
                <a16:creationId xmlns:a16="http://schemas.microsoft.com/office/drawing/2014/main" id="{6002F745-0D04-46A9-B9DE-5DF9AB633A08}"/>
              </a:ext>
            </a:extLst>
          </p:cNvPr>
          <p:cNvGrpSpPr/>
          <p:nvPr/>
        </p:nvGrpSpPr>
        <p:grpSpPr>
          <a:xfrm>
            <a:off x="7570249" y="914020"/>
            <a:ext cx="2583242" cy="2583242"/>
            <a:chOff x="7216396" y="958553"/>
            <a:chExt cx="2583242" cy="2583242"/>
          </a:xfrm>
        </p:grpSpPr>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6396" y="958553"/>
              <a:ext cx="2583242" cy="2583242"/>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201684" y="2015965"/>
              <a:ext cx="758959" cy="615553"/>
            </a:xfrm>
            <a:prstGeom prst="rect">
              <a:avLst/>
            </a:prstGeom>
            <a:noFill/>
          </p:spPr>
          <p:txBody>
            <a:bodyPr wrap="square" lIns="0" tIns="0" rIns="0" bIns="0" rtlCol="0" anchor="ctr">
              <a:spAutoFit/>
            </a:bodyPr>
            <a:lstStyle/>
            <a:p>
              <a:pPr algn="ctr"/>
              <a:r>
                <a:rPr lang="en-US" sz="2000" dirty="0">
                  <a:solidFill>
                    <a:schemeClr val="bg1"/>
                  </a:solidFill>
                </a:rPr>
                <a:t>Spark </a:t>
              </a:r>
            </a:p>
            <a:p>
              <a:pPr algn="ctr"/>
              <a:r>
                <a:rPr lang="en-US" sz="2000" dirty="0">
                  <a:solidFill>
                    <a:schemeClr val="bg1"/>
                  </a:solidFill>
                </a:rPr>
                <a:t>Pool</a:t>
              </a:r>
            </a:p>
          </p:txBody>
        </p:sp>
      </p:grpSp>
      <p:cxnSp>
        <p:nvCxnSpPr>
          <p:cNvPr id="75" name="Straight Arrow Connector 74">
            <a:extLst>
              <a:ext uri="{FF2B5EF4-FFF2-40B4-BE49-F238E27FC236}">
                <a16:creationId xmlns:a16="http://schemas.microsoft.com/office/drawing/2014/main" id="{B1099D91-498F-4705-807E-C7A3468F9425}"/>
              </a:ext>
            </a:extLst>
          </p:cNvPr>
          <p:cNvCxnSpPr>
            <a:cxnSpLocks/>
          </p:cNvCxnSpPr>
          <p:nvPr/>
        </p:nvCxnSpPr>
        <p:spPr>
          <a:xfrm>
            <a:off x="6660643" y="2897079"/>
            <a:ext cx="0" cy="120036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Cloud 78">
            <a:extLst>
              <a:ext uri="{FF2B5EF4-FFF2-40B4-BE49-F238E27FC236}">
                <a16:creationId xmlns:a16="http://schemas.microsoft.com/office/drawing/2014/main" id="{95820DA7-8CFB-47A7-BA2C-8F8B376E0864}"/>
              </a:ext>
            </a:extLst>
          </p:cNvPr>
          <p:cNvSpPr/>
          <p:nvPr/>
        </p:nvSpPr>
        <p:spPr bwMode="auto">
          <a:xfrm>
            <a:off x="9300528" y="4759576"/>
            <a:ext cx="2023110" cy="1570410"/>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dirty="0" err="1">
                <a:solidFill>
                  <a:schemeClr val="tx1"/>
                </a:solidFill>
                <a:ea typeface="Segoe UI" pitchFamily="34" charset="0"/>
                <a:cs typeface="Segoe UI" pitchFamily="34" charset="0"/>
              </a:rPr>
              <a:t>AutoML</a:t>
            </a:r>
            <a:endParaRPr lang="en-US" sz="2000" dirty="0">
              <a:solidFill>
                <a:schemeClr val="tx1"/>
              </a:soli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10145672" y="4863094"/>
            <a:ext cx="815616" cy="792090"/>
          </a:xfrm>
          <a:prstGeom prst="rect">
            <a:avLst/>
          </a:prstGeom>
          <a:solidFill>
            <a:srgbClr val="8AC1EB"/>
          </a:solidFill>
        </p:spPr>
      </p:pic>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3634797" y="1744662"/>
            <a:ext cx="634588" cy="634588"/>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a:stCxn id="8" idx="3"/>
          </p:cNvCxnSpPr>
          <p:nvPr/>
        </p:nvCxnSpPr>
        <p:spPr>
          <a:xfrm>
            <a:off x="7008908" y="2296897"/>
            <a:ext cx="1342929" cy="0"/>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836" y="4230646"/>
            <a:ext cx="309647" cy="333416"/>
          </a:xfrm>
          <a:prstGeom prst="rect">
            <a:avLst/>
          </a:prstGeom>
        </p:spPr>
      </p:pic>
      <p:pic>
        <p:nvPicPr>
          <p:cNvPr id="3" name="Picture 2">
            <a:extLst>
              <a:ext uri="{FF2B5EF4-FFF2-40B4-BE49-F238E27FC236}">
                <a16:creationId xmlns:a16="http://schemas.microsoft.com/office/drawing/2014/main" id="{C5F10BC5-08A0-4F45-8171-F4AC76C30662}"/>
              </a:ext>
            </a:extLst>
          </p:cNvPr>
          <p:cNvPicPr>
            <a:picLocks noChangeAspect="1"/>
          </p:cNvPicPr>
          <p:nvPr/>
        </p:nvPicPr>
        <p:blipFill>
          <a:blip r:embed="rId11"/>
          <a:stretch>
            <a:fillRect/>
          </a:stretch>
        </p:blipFill>
        <p:spPr>
          <a:xfrm>
            <a:off x="247540" y="3061836"/>
            <a:ext cx="6191931" cy="882687"/>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584200" y="4116968"/>
            <a:ext cx="11255323" cy="277752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600059" y="466301"/>
            <a:ext cx="11239464" cy="565027"/>
          </a:xfrm>
        </p:spPr>
        <p:txBody>
          <a:bodyPr/>
          <a:lstStyle/>
          <a:p>
            <a:r>
              <a:rPr lang="en-US" dirty="0"/>
              <a:t>Compute options for </a:t>
            </a:r>
            <a:r>
              <a:rPr lang="en-US" dirty="0" err="1"/>
              <a:t>AutoML</a:t>
            </a:r>
            <a:endParaRPr lang="en-US" dirty="0"/>
          </a:p>
        </p:txBody>
      </p:sp>
      <p:sp>
        <p:nvSpPr>
          <p:cNvPr id="8" name="Rectangle 7">
            <a:extLst>
              <a:ext uri="{FF2B5EF4-FFF2-40B4-BE49-F238E27FC236}">
                <a16:creationId xmlns:a16="http://schemas.microsoft.com/office/drawing/2014/main" id="{4A199F5E-8242-4A85-B338-B3E2C4EB78D8}"/>
              </a:ext>
            </a:extLst>
          </p:cNvPr>
          <p:cNvSpPr/>
          <p:nvPr/>
        </p:nvSpPr>
        <p:spPr bwMode="auto">
          <a:xfrm>
            <a:off x="600059" y="1138473"/>
            <a:ext cx="11239463" cy="268574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925431" y="1750914"/>
            <a:ext cx="4308179" cy="1605687"/>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6223026" y="4214660"/>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err="1">
                <a:solidFill>
                  <a:schemeClr val="tx1"/>
                </a:solidFill>
                <a:cs typeface="Segoe UI" pitchFamily="34" charset="0"/>
              </a:rPr>
              <a:t>DataStores</a:t>
            </a:r>
            <a:endParaRPr lang="en-US" sz="1600"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6211433" y="6032562"/>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731838" y="4214660"/>
            <a:ext cx="2160692" cy="715156"/>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87339" y="1206602"/>
            <a:ext cx="476183" cy="476183"/>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4378126" y="690626"/>
            <a:ext cx="4465825" cy="3579409"/>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28697"/>
              <a:ext cx="1253801" cy="235144"/>
            </a:xfrm>
            <a:prstGeom prst="rect">
              <a:avLst/>
            </a:prstGeom>
            <a:noFill/>
          </p:spPr>
          <p:txBody>
            <a:bodyPr wrap="square" lIns="0" tIns="0" rIns="0" bIns="0" rtlCol="0" anchor="ctr">
              <a:spAutoFit/>
            </a:bodyPr>
            <a:lstStyle/>
            <a:p>
              <a:pPr algn="ctr"/>
              <a:r>
                <a:rPr lang="en-US" sz="2000"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1812184" y="3089520"/>
            <a:ext cx="1301342" cy="1125140"/>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1011826" y="1796485"/>
            <a:ext cx="634588" cy="634588"/>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94243" y="2669218"/>
            <a:ext cx="1465359" cy="12030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9" y="6303983"/>
            <a:ext cx="442298" cy="476250"/>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732808" y="2248916"/>
            <a:ext cx="2761435" cy="84060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AutoML</a:t>
            </a:r>
            <a:r>
              <a:rPr lang="en-US" sz="2000"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5959602" y="2459479"/>
            <a:ext cx="1358617" cy="660088"/>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Local compute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6211433" y="5123611"/>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Datasets</a:t>
            </a:r>
          </a:p>
        </p:txBody>
      </p:sp>
      <p:pic>
        <p:nvPicPr>
          <p:cNvPr id="43" name="Picture 42">
            <a:extLst>
              <a:ext uri="{FF2B5EF4-FFF2-40B4-BE49-F238E27FC236}">
                <a16:creationId xmlns:a16="http://schemas.microsoft.com/office/drawing/2014/main" id="{D6D29ADE-E508-4247-9F48-7EAFC0D6C842}"/>
              </a:ext>
            </a:extLst>
          </p:cNvPr>
          <p:cNvPicPr>
            <a:picLocks noChangeAspect="1"/>
          </p:cNvPicPr>
          <p:nvPr/>
        </p:nvPicPr>
        <p:blipFill>
          <a:blip r:embed="rId10"/>
          <a:stretch>
            <a:fillRect/>
          </a:stretch>
        </p:blipFill>
        <p:spPr>
          <a:xfrm>
            <a:off x="3088509" y="4214660"/>
            <a:ext cx="2506002" cy="2069831"/>
          </a:xfrm>
          <a:prstGeom prst="rect">
            <a:avLst/>
          </a:prstGeom>
        </p:spPr>
      </p:pic>
      <p:cxnSp>
        <p:nvCxnSpPr>
          <p:cNvPr id="40" name="Straight Arrow Connector 39">
            <a:extLst>
              <a:ext uri="{FF2B5EF4-FFF2-40B4-BE49-F238E27FC236}">
                <a16:creationId xmlns:a16="http://schemas.microsoft.com/office/drawing/2014/main" id="{A6C6F166-88A6-4836-81F9-55AA3AB06310}"/>
              </a:ext>
            </a:extLst>
          </p:cNvPr>
          <p:cNvCxnSpPr>
            <a:cxnSpLocks/>
            <a:stCxn id="31" idx="2"/>
            <a:endCxn id="12" idx="1"/>
          </p:cNvCxnSpPr>
          <p:nvPr/>
        </p:nvCxnSpPr>
        <p:spPr>
          <a:xfrm>
            <a:off x="3113526" y="3089520"/>
            <a:ext cx="3097907" cy="330233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02D5E53-26C3-4B49-B41F-F7DF8C310D1C}"/>
              </a:ext>
            </a:extLst>
          </p:cNvPr>
          <p:cNvPicPr>
            <a:picLocks noChangeAspect="1"/>
          </p:cNvPicPr>
          <p:nvPr/>
        </p:nvPicPr>
        <p:blipFill>
          <a:blip r:embed="rId11"/>
          <a:stretch>
            <a:fillRect/>
          </a:stretch>
        </p:blipFill>
        <p:spPr>
          <a:xfrm>
            <a:off x="7754784" y="1906991"/>
            <a:ext cx="3920889" cy="1579382"/>
          </a:xfrm>
          <a:prstGeom prst="rect">
            <a:avLst/>
          </a:prstGeom>
        </p:spPr>
      </p:pic>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113526" y="3089520"/>
            <a:ext cx="3097907" cy="239338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113526" y="3089520"/>
            <a:ext cx="3109500" cy="14844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5B4BE8F-2E41-4994-B3DF-4411BB56BB75}"/>
              </a:ext>
            </a:extLst>
          </p:cNvPr>
          <p:cNvPicPr>
            <a:picLocks noChangeAspect="1"/>
          </p:cNvPicPr>
          <p:nvPr/>
        </p:nvPicPr>
        <p:blipFill>
          <a:blip r:embed="rId12"/>
          <a:stretch>
            <a:fillRect/>
          </a:stretch>
        </p:blipFill>
        <p:spPr>
          <a:xfrm>
            <a:off x="8843950" y="4318436"/>
            <a:ext cx="2716971" cy="1458701"/>
          </a:xfrm>
          <a:prstGeom prst="rect">
            <a:avLst/>
          </a:prstGeom>
        </p:spPr>
      </p:pic>
      <p:pic>
        <p:nvPicPr>
          <p:cNvPr id="38" name="Picture 37">
            <a:extLst>
              <a:ext uri="{FF2B5EF4-FFF2-40B4-BE49-F238E27FC236}">
                <a16:creationId xmlns:a16="http://schemas.microsoft.com/office/drawing/2014/main" id="{2A7EA696-008D-496C-94BF-2D0787614FBA}"/>
              </a:ext>
            </a:extLst>
          </p:cNvPr>
          <p:cNvPicPr>
            <a:picLocks noChangeAspect="1"/>
          </p:cNvPicPr>
          <p:nvPr/>
        </p:nvPicPr>
        <p:blipFill>
          <a:blip r:embed="rId13"/>
          <a:stretch>
            <a:fillRect/>
          </a:stretch>
        </p:blipFill>
        <p:spPr>
          <a:xfrm>
            <a:off x="8832695" y="6047290"/>
            <a:ext cx="2716971" cy="726572"/>
          </a:xfrm>
          <a:prstGeom prst="rect">
            <a:avLst/>
          </a:prstGeom>
        </p:spPr>
      </p:pic>
      <p:sp>
        <p:nvSpPr>
          <p:cNvPr id="46" name="Rectangle 45">
            <a:extLst>
              <a:ext uri="{FF2B5EF4-FFF2-40B4-BE49-F238E27FC236}">
                <a16:creationId xmlns:a16="http://schemas.microsoft.com/office/drawing/2014/main" id="{0DB60510-F6B7-4613-A720-38DD1E963E9B}"/>
              </a:ext>
            </a:extLst>
          </p:cNvPr>
          <p:cNvSpPr/>
          <p:nvPr/>
        </p:nvSpPr>
        <p:spPr bwMode="auto">
          <a:xfrm>
            <a:off x="7894637" y="3201080"/>
            <a:ext cx="3714751" cy="3924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CB1108A-FCFE-4C90-8140-A6896482CA3D}"/>
              </a:ext>
            </a:extLst>
          </p:cNvPr>
          <p:cNvSpPr/>
          <p:nvPr/>
        </p:nvSpPr>
        <p:spPr bwMode="auto">
          <a:xfrm>
            <a:off x="4008437" y="5784476"/>
            <a:ext cx="1524000" cy="9068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11578</TotalTime>
  <Words>1219</Words>
  <Application>Microsoft Office PowerPoint</Application>
  <PresentationFormat>Custom</PresentationFormat>
  <Paragraphs>226</Paragraphs>
  <Slides>17</Slides>
  <Notes>11</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Integrated SQL Pool connectivity</vt:lpstr>
      <vt:lpstr>Machine Learning</vt:lpstr>
      <vt:lpstr>Machine Learning in Azure Synapse Analytics</vt:lpstr>
      <vt:lpstr>Using Azure Machine Learning from Synapse</vt:lpstr>
      <vt:lpstr>Compute options for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342</cp:revision>
  <dcterms:created xsi:type="dcterms:W3CDTF">2016-03-10T00:17:44Z</dcterms:created>
  <dcterms:modified xsi:type="dcterms:W3CDTF">2020-07-30T14:38:56Z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